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Manrope"/>
      <p:regular r:id="rId31"/>
      <p:bold r:id="rId32"/>
    </p:embeddedFont>
    <p:embeddedFont>
      <p:font typeface="Sor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nrope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7.xml"/><Relationship Id="rId33" Type="http://schemas.openxmlformats.org/officeDocument/2006/relationships/font" Target="fonts/Sora-regular.fntdata"/><Relationship Id="rId10" Type="http://schemas.openxmlformats.org/officeDocument/2006/relationships/slide" Target="slides/slide6.xml"/><Relationship Id="rId32" Type="http://schemas.openxmlformats.org/officeDocument/2006/relationships/font" Target="fonts/Manrop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Sora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ecf16ed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ecf16ed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0f658497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0f658497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0f658497e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0f658497e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0f658497e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0f658497e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0f658497e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0f658497e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89d2f816f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89d2f816f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89d2f816f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89d2f816f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89d2f816f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89d2f816f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89d2f816f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89d2f816f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Is the sophisticated interplay between hardware and software which enables OpenPilot to provide an advanced level of driver assistance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Sensors and Input Data: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Integrates vehicle's built-in sensors with OpenPilot's cameras and sensors to gather comprehensive environmental data.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Processing and Decision Making: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Employs real-time processing with machine learning models on the Comma device to interpret sensory data, recognizing lane markings, vehicles, and road signs.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Actuation and Control: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Sends control signals via the vehicle's CAN bus for steering, acceleration, and braking based on algorithmic decisions.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Feedback Loop: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Monitors vehicle responses to refine actions in real-time, enhancing system accuracy and reliability.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User Interaction: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Features a user interface on the Comma device for system status, manual overrides, and customization options.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89d2f816f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89d2f816f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89d2f816f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689d2f816f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689d2f816f_7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689d2f816f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Specialization of Roles and Collaboration: Developers play specific roles and It's vital to understand each role within the ecosystem for smooth integration and peak performance.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coordination and communication are essential for aligning responsibilities and sharing knowledge.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Architecture and Scalability: The modular architecture encourages enhancements and the addition of new features. As </a:t>
            </a:r>
            <a:r>
              <a:rPr lang="en"/>
              <a:t>developers,</a:t>
            </a:r>
            <a:r>
              <a:rPr lang="en"/>
              <a:t> It's important to make long-term architectural decisions that can accommodate future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Emphasis on Safety and Quality: These a important factors in Openpilots’ system. Contributions should aim at refining the system and fixing bugs rather than introducing new features or UI design changes.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Contributing to CourseWare: Contributions should steer clear of large pull requests without clear objectives, focusing instead on typo fixes, code cleanup, or porting car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89d2f816f_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89d2f816f_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89d2f816f_7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689d2f816f_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89a2595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89a2595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8964d5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8964d5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8964d507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8964d507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09425" y="-642815"/>
            <a:ext cx="11404940" cy="6489505"/>
            <a:chOff x="-1009425" y="-642815"/>
            <a:chExt cx="11404940" cy="6489505"/>
          </a:xfrm>
        </p:grpSpPr>
        <p:sp>
          <p:nvSpPr>
            <p:cNvPr id="10" name="Google Shape;10;p2"/>
            <p:cNvSpPr/>
            <p:nvPr/>
          </p:nvSpPr>
          <p:spPr>
            <a:xfrm>
              <a:off x="7870415" y="842191"/>
              <a:ext cx="2525100" cy="25251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450" y="2657990"/>
              <a:ext cx="3188700" cy="31887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009425" y="-642815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954475" y="627800"/>
            <a:ext cx="74763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635700" y="2152900"/>
            <a:ext cx="3693600" cy="38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/>
          <p:nvPr/>
        </p:nvSpPr>
        <p:spPr>
          <a:xfrm>
            <a:off x="6203077" y="-1683029"/>
            <a:ext cx="4430400" cy="4430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-1500189" y="604846"/>
            <a:ext cx="4430400" cy="4430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619" y="2772449"/>
            <a:ext cx="345550" cy="9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8890" y="2880765"/>
            <a:ext cx="393226" cy="10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 b="44218" l="48988" r="42170" t="0"/>
          <a:stretch/>
        </p:blipFill>
        <p:spPr>
          <a:xfrm>
            <a:off x="5166450" y="2639250"/>
            <a:ext cx="486001" cy="21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 b="25082" l="0" r="20019" t="0"/>
          <a:stretch/>
        </p:blipFill>
        <p:spPr>
          <a:xfrm>
            <a:off x="5191950" y="2495550"/>
            <a:ext cx="3952051" cy="26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33708" l="21054" r="0" t="0"/>
          <a:stretch/>
        </p:blipFill>
        <p:spPr>
          <a:xfrm>
            <a:off x="0" y="2800350"/>
            <a:ext cx="3900677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 rotWithShape="1">
          <a:blip r:embed="rId4">
            <a:alphaModFix/>
          </a:blip>
          <a:srcRect b="22220" l="10808" r="10808" t="651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1"/>
          <p:cNvSpPr txBox="1"/>
          <p:nvPr>
            <p:ph hasCustomPrompt="1" type="title"/>
          </p:nvPr>
        </p:nvSpPr>
        <p:spPr>
          <a:xfrm>
            <a:off x="2298600" y="539500"/>
            <a:ext cx="45468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2642550" y="1790200"/>
            <a:ext cx="3858900" cy="378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3"/>
          <p:cNvGrpSpPr/>
          <p:nvPr/>
        </p:nvGrpSpPr>
        <p:grpSpPr>
          <a:xfrm>
            <a:off x="-1569728" y="-1557895"/>
            <a:ext cx="12274705" cy="8155867"/>
            <a:chOff x="-1569728" y="-1557895"/>
            <a:chExt cx="12274705" cy="8155867"/>
          </a:xfrm>
        </p:grpSpPr>
        <p:sp>
          <p:nvSpPr>
            <p:cNvPr id="117" name="Google Shape;117;p13"/>
            <p:cNvSpPr/>
            <p:nvPr/>
          </p:nvSpPr>
          <p:spPr>
            <a:xfrm>
              <a:off x="7573276" y="-1557895"/>
              <a:ext cx="3131700" cy="31317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1569728" y="3466273"/>
              <a:ext cx="3131700" cy="31317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hasCustomPrompt="1" idx="2" type="title"/>
          </p:nvPr>
        </p:nvSpPr>
        <p:spPr>
          <a:xfrm>
            <a:off x="716625" y="1497438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hasCustomPrompt="1" idx="3" type="title"/>
          </p:nvPr>
        </p:nvSpPr>
        <p:spPr>
          <a:xfrm>
            <a:off x="7670800" y="1497434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4" type="title"/>
          </p:nvPr>
        </p:nvSpPr>
        <p:spPr>
          <a:xfrm>
            <a:off x="716623" y="2434625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5" type="title"/>
          </p:nvPr>
        </p:nvSpPr>
        <p:spPr>
          <a:xfrm>
            <a:off x="7670798" y="2434634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6" type="title"/>
          </p:nvPr>
        </p:nvSpPr>
        <p:spPr>
          <a:xfrm>
            <a:off x="716621" y="3371813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7" type="title"/>
          </p:nvPr>
        </p:nvSpPr>
        <p:spPr>
          <a:xfrm>
            <a:off x="7670796" y="3371796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1625625" y="1497438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8" type="subTitle"/>
          </p:nvPr>
        </p:nvSpPr>
        <p:spPr>
          <a:xfrm>
            <a:off x="1625634" y="2434625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9" type="subTitle"/>
          </p:nvPr>
        </p:nvSpPr>
        <p:spPr>
          <a:xfrm>
            <a:off x="1625626" y="3371813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3" type="subTitle"/>
          </p:nvPr>
        </p:nvSpPr>
        <p:spPr>
          <a:xfrm>
            <a:off x="4815107" y="1497450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4" type="subTitle"/>
          </p:nvPr>
        </p:nvSpPr>
        <p:spPr>
          <a:xfrm>
            <a:off x="4815117" y="2434632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5" type="subTitle"/>
          </p:nvPr>
        </p:nvSpPr>
        <p:spPr>
          <a:xfrm>
            <a:off x="4815099" y="3371802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2" name="Google Shape;132;p13"/>
          <p:cNvGrpSpPr/>
          <p:nvPr/>
        </p:nvGrpSpPr>
        <p:grpSpPr>
          <a:xfrm>
            <a:off x="634325" y="4241600"/>
            <a:ext cx="7796700" cy="1093732"/>
            <a:chOff x="634325" y="4241600"/>
            <a:chExt cx="7796700" cy="1093732"/>
          </a:xfrm>
        </p:grpSpPr>
        <p:pic>
          <p:nvPicPr>
            <p:cNvPr id="133" name="Google Shape;13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21300" y="4241600"/>
              <a:ext cx="309725" cy="86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06933" y="4324659"/>
              <a:ext cx="280000" cy="78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4325" y="4399631"/>
              <a:ext cx="335000" cy="9357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3"/>
          <p:cNvGrpSpPr/>
          <p:nvPr/>
        </p:nvGrpSpPr>
        <p:grpSpPr>
          <a:xfrm>
            <a:off x="69571" y="3693579"/>
            <a:ext cx="9011635" cy="2933873"/>
            <a:chOff x="69571" y="3693579"/>
            <a:chExt cx="9011635" cy="2933873"/>
          </a:xfrm>
        </p:grpSpPr>
        <p:pic>
          <p:nvPicPr>
            <p:cNvPr id="137" name="Google Shape;13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3679" y="4588076"/>
              <a:ext cx="771315" cy="203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4512" y="4420326"/>
              <a:ext cx="772600" cy="203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68376" y="4352101"/>
              <a:ext cx="771972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38931" y="3693579"/>
              <a:ext cx="542274" cy="1434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571" y="3895625"/>
              <a:ext cx="513391" cy="1356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3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43" name="Google Shape;14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4"/>
          <p:cNvGrpSpPr/>
          <p:nvPr/>
        </p:nvGrpSpPr>
        <p:grpSpPr>
          <a:xfrm>
            <a:off x="23354" y="3228401"/>
            <a:ext cx="9080826" cy="2705123"/>
            <a:chOff x="23354" y="3228401"/>
            <a:chExt cx="9080826" cy="2705123"/>
          </a:xfrm>
        </p:grpSpPr>
        <p:pic>
          <p:nvPicPr>
            <p:cNvPr id="148" name="Google Shape;14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9252" y="3894151"/>
              <a:ext cx="336401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9175" y="3228401"/>
              <a:ext cx="335005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54" y="3717705"/>
              <a:ext cx="616575" cy="16302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4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52" name="Google Shape;15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>
            <a:off x="6659048" y="1215523"/>
            <a:ext cx="3150000" cy="31500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-936176" y="-397551"/>
            <a:ext cx="1874100" cy="18741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-1022448" y="4185112"/>
            <a:ext cx="11188876" cy="958388"/>
            <a:chOff x="2" y="4185112"/>
            <a:chExt cx="11188876" cy="958388"/>
          </a:xfrm>
        </p:grpSpPr>
        <p:pic>
          <p:nvPicPr>
            <p:cNvPr id="160" name="Google Shape;1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>
            <a:off x="713225" y="1113650"/>
            <a:ext cx="77175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/>
          <p:nvPr/>
        </p:nvSpPr>
        <p:spPr>
          <a:xfrm>
            <a:off x="7012751" y="-28124"/>
            <a:ext cx="4410000" cy="44100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-1727178" y="2247521"/>
            <a:ext cx="3538500" cy="35385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" type="subTitle"/>
          </p:nvPr>
        </p:nvSpPr>
        <p:spPr>
          <a:xfrm>
            <a:off x="713225" y="1113650"/>
            <a:ext cx="77175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0" name="Google Shape;170;p16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71" name="Google Shape;171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" type="subTitle"/>
          </p:nvPr>
        </p:nvSpPr>
        <p:spPr>
          <a:xfrm>
            <a:off x="713225" y="2192073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2" type="subTitle"/>
          </p:nvPr>
        </p:nvSpPr>
        <p:spPr>
          <a:xfrm>
            <a:off x="3419253" y="2192073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3" type="subTitle"/>
          </p:nvPr>
        </p:nvSpPr>
        <p:spPr>
          <a:xfrm>
            <a:off x="6125264" y="2192073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4" type="subTitle"/>
          </p:nvPr>
        </p:nvSpPr>
        <p:spPr>
          <a:xfrm>
            <a:off x="713225" y="1812875"/>
            <a:ext cx="2305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5" type="subTitle"/>
          </p:nvPr>
        </p:nvSpPr>
        <p:spPr>
          <a:xfrm>
            <a:off x="3419257" y="1812875"/>
            <a:ext cx="2305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6" type="subTitle"/>
          </p:nvPr>
        </p:nvSpPr>
        <p:spPr>
          <a:xfrm>
            <a:off x="6125264" y="1812875"/>
            <a:ext cx="2305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7"/>
          <p:cNvSpPr/>
          <p:nvPr/>
        </p:nvSpPr>
        <p:spPr>
          <a:xfrm>
            <a:off x="7896777" y="3497302"/>
            <a:ext cx="1762500" cy="17625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-1755619" y="79975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7095250" y="-640250"/>
            <a:ext cx="1294800" cy="12948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17"/>
          <p:cNvGrpSpPr/>
          <p:nvPr/>
        </p:nvGrpSpPr>
        <p:grpSpPr>
          <a:xfrm>
            <a:off x="-1022435" y="3895325"/>
            <a:ext cx="11188876" cy="1933975"/>
            <a:chOff x="-1022435" y="3895325"/>
            <a:chExt cx="11188876" cy="1933975"/>
          </a:xfrm>
        </p:grpSpPr>
        <p:pic>
          <p:nvPicPr>
            <p:cNvPr id="186" name="Google Shape;18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1875" y="4279750"/>
              <a:ext cx="262900" cy="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648" y="3895325"/>
              <a:ext cx="611325" cy="161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8" name="Google Shape;188;p17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189" name="Google Shape;189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8"/>
          <p:cNvGrpSpPr/>
          <p:nvPr/>
        </p:nvGrpSpPr>
        <p:grpSpPr>
          <a:xfrm>
            <a:off x="-663876" y="-974152"/>
            <a:ext cx="9980082" cy="6949160"/>
            <a:chOff x="-663876" y="-974152"/>
            <a:chExt cx="9980082" cy="6949160"/>
          </a:xfrm>
        </p:grpSpPr>
        <p:sp>
          <p:nvSpPr>
            <p:cNvPr id="194" name="Google Shape;194;p18"/>
            <p:cNvSpPr/>
            <p:nvPr/>
          </p:nvSpPr>
          <p:spPr>
            <a:xfrm>
              <a:off x="-663876" y="-974152"/>
              <a:ext cx="2899800" cy="28998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873306" y="3532108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14000" y="3157676"/>
            <a:ext cx="9066249" cy="2047847"/>
            <a:chOff x="14000" y="3157676"/>
            <a:chExt cx="9066249" cy="2047847"/>
          </a:xfrm>
        </p:grpSpPr>
        <p:pic>
          <p:nvPicPr>
            <p:cNvPr id="197" name="Google Shape;19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12049" y="3157676"/>
              <a:ext cx="568200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00" y="3572700"/>
              <a:ext cx="514650" cy="1359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640" y="3942525"/>
              <a:ext cx="351926" cy="1262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8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01" name="Google Shape;20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1" type="subTitle"/>
          </p:nvPr>
        </p:nvSpPr>
        <p:spPr>
          <a:xfrm>
            <a:off x="3616375" y="2588876"/>
            <a:ext cx="4814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2" type="subTitle"/>
          </p:nvPr>
        </p:nvSpPr>
        <p:spPr>
          <a:xfrm>
            <a:off x="3616375" y="1610575"/>
            <a:ext cx="4814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3" type="subTitle"/>
          </p:nvPr>
        </p:nvSpPr>
        <p:spPr>
          <a:xfrm>
            <a:off x="3616375" y="3668675"/>
            <a:ext cx="4814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4" type="subTitle"/>
          </p:nvPr>
        </p:nvSpPr>
        <p:spPr>
          <a:xfrm>
            <a:off x="3616375" y="3376175"/>
            <a:ext cx="1783800" cy="2925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5" type="subTitle"/>
          </p:nvPr>
        </p:nvSpPr>
        <p:spPr>
          <a:xfrm>
            <a:off x="3616375" y="2296375"/>
            <a:ext cx="1783800" cy="292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6" type="subTitle"/>
          </p:nvPr>
        </p:nvSpPr>
        <p:spPr>
          <a:xfrm>
            <a:off x="3616375" y="1318075"/>
            <a:ext cx="1783800" cy="292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1" type="subTitle"/>
          </p:nvPr>
        </p:nvSpPr>
        <p:spPr>
          <a:xfrm>
            <a:off x="1011975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2" type="subTitle"/>
          </p:nvPr>
        </p:nvSpPr>
        <p:spPr>
          <a:xfrm>
            <a:off x="5116728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3" type="subTitle"/>
          </p:nvPr>
        </p:nvSpPr>
        <p:spPr>
          <a:xfrm>
            <a:off x="1011975" y="325861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4" type="subTitle"/>
          </p:nvPr>
        </p:nvSpPr>
        <p:spPr>
          <a:xfrm>
            <a:off x="5116728" y="325861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1011976" y="1324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subTitle"/>
          </p:nvPr>
        </p:nvSpPr>
        <p:spPr>
          <a:xfrm>
            <a:off x="1011976" y="28870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7" type="subTitle"/>
          </p:nvPr>
        </p:nvSpPr>
        <p:spPr>
          <a:xfrm>
            <a:off x="5116705" y="1324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8" type="subTitle"/>
          </p:nvPr>
        </p:nvSpPr>
        <p:spPr>
          <a:xfrm>
            <a:off x="5116705" y="28870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1" name="Google Shape;221;p19"/>
          <p:cNvGrpSpPr/>
          <p:nvPr/>
        </p:nvGrpSpPr>
        <p:grpSpPr>
          <a:xfrm>
            <a:off x="-1455001" y="-701000"/>
            <a:ext cx="11619357" cy="5817775"/>
            <a:chOff x="-1455001" y="-701000"/>
            <a:chExt cx="11619357" cy="5817775"/>
          </a:xfrm>
        </p:grpSpPr>
        <p:sp>
          <p:nvSpPr>
            <p:cNvPr id="222" name="Google Shape;222;p19"/>
            <p:cNvSpPr/>
            <p:nvPr/>
          </p:nvSpPr>
          <p:spPr>
            <a:xfrm>
              <a:off x="-1455001" y="1778663"/>
              <a:ext cx="2331300" cy="23313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8124957" y="3077375"/>
              <a:ext cx="2039400" cy="20394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5859250" y="-701000"/>
              <a:ext cx="1240500" cy="12405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9"/>
          <p:cNvGrpSpPr/>
          <p:nvPr/>
        </p:nvGrpSpPr>
        <p:grpSpPr>
          <a:xfrm>
            <a:off x="-1022435" y="3455326"/>
            <a:ext cx="11188876" cy="2373974"/>
            <a:chOff x="-1022435" y="3455326"/>
            <a:chExt cx="11188876" cy="2373974"/>
          </a:xfrm>
        </p:grpSpPr>
        <p:grpSp>
          <p:nvGrpSpPr>
            <p:cNvPr id="226" name="Google Shape;226;p19"/>
            <p:cNvGrpSpPr/>
            <p:nvPr/>
          </p:nvGrpSpPr>
          <p:grpSpPr>
            <a:xfrm>
              <a:off x="8354572" y="3455326"/>
              <a:ext cx="719669" cy="2039373"/>
              <a:chOff x="8354572" y="3455326"/>
              <a:chExt cx="719669" cy="2039373"/>
            </a:xfrm>
          </p:grpSpPr>
          <p:pic>
            <p:nvPicPr>
              <p:cNvPr id="227" name="Google Shape;227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727558" y="3528308"/>
                <a:ext cx="335000" cy="935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653241" y="3856238"/>
                <a:ext cx="421000" cy="11112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54572" y="3455326"/>
                <a:ext cx="335005" cy="20393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0" name="Google Shape;230;p19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231" name="Google Shape;231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/>
          <p:nvPr/>
        </p:nvSpPr>
        <p:spPr>
          <a:xfrm>
            <a:off x="8337623" y="2389325"/>
            <a:ext cx="2157600" cy="2157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-434349" y="-455723"/>
            <a:ext cx="1827000" cy="18270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" type="subTitle"/>
          </p:nvPr>
        </p:nvSpPr>
        <p:spPr>
          <a:xfrm>
            <a:off x="723900" y="171015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2" type="subTitle"/>
          </p:nvPr>
        </p:nvSpPr>
        <p:spPr>
          <a:xfrm>
            <a:off x="3579006" y="1710159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3" type="subTitle"/>
          </p:nvPr>
        </p:nvSpPr>
        <p:spPr>
          <a:xfrm>
            <a:off x="723900" y="349880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4" type="subTitle"/>
          </p:nvPr>
        </p:nvSpPr>
        <p:spPr>
          <a:xfrm>
            <a:off x="3579004" y="349880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5" type="subTitle"/>
          </p:nvPr>
        </p:nvSpPr>
        <p:spPr>
          <a:xfrm>
            <a:off x="6430399" y="1710159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6" type="subTitle"/>
          </p:nvPr>
        </p:nvSpPr>
        <p:spPr>
          <a:xfrm>
            <a:off x="6430397" y="349880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7" type="subTitle"/>
          </p:nvPr>
        </p:nvSpPr>
        <p:spPr>
          <a:xfrm>
            <a:off x="731700" y="1066569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8" type="subTitle"/>
          </p:nvPr>
        </p:nvSpPr>
        <p:spPr>
          <a:xfrm>
            <a:off x="3582906" y="1066578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9" type="subTitle"/>
          </p:nvPr>
        </p:nvSpPr>
        <p:spPr>
          <a:xfrm>
            <a:off x="6434299" y="1066578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13" type="subTitle"/>
          </p:nvPr>
        </p:nvSpPr>
        <p:spPr>
          <a:xfrm>
            <a:off x="723900" y="2851975"/>
            <a:ext cx="19860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14" type="subTitle"/>
          </p:nvPr>
        </p:nvSpPr>
        <p:spPr>
          <a:xfrm>
            <a:off x="3582909" y="2851975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5" type="subTitle"/>
          </p:nvPr>
        </p:nvSpPr>
        <p:spPr>
          <a:xfrm>
            <a:off x="6434299" y="2851975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0700" y="3447217"/>
            <a:ext cx="254550" cy="710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0"/>
          <p:cNvGrpSpPr/>
          <p:nvPr/>
        </p:nvGrpSpPr>
        <p:grpSpPr>
          <a:xfrm>
            <a:off x="44776" y="3574972"/>
            <a:ext cx="9040551" cy="2076606"/>
            <a:chOff x="44776" y="3574972"/>
            <a:chExt cx="9040551" cy="2076606"/>
          </a:xfrm>
        </p:grpSpPr>
        <p:pic>
          <p:nvPicPr>
            <p:cNvPr id="252" name="Google Shape;25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8750" y="4108353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76" y="3666429"/>
              <a:ext cx="383275" cy="137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00690" y="3574972"/>
              <a:ext cx="584638" cy="154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20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56" name="Google Shape;25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72340" y="2740754"/>
            <a:ext cx="8922735" cy="1663696"/>
            <a:chOff x="72340" y="2664554"/>
            <a:chExt cx="8922735" cy="1663696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46775" y="2664554"/>
              <a:ext cx="448300" cy="1252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36350" y="2919521"/>
              <a:ext cx="382100" cy="1067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340" y="3076150"/>
              <a:ext cx="448300" cy="125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20;p3"/>
          <p:cNvGrpSpPr/>
          <p:nvPr/>
        </p:nvGrpSpPr>
        <p:grpSpPr>
          <a:xfrm>
            <a:off x="13150" y="2952750"/>
            <a:ext cx="9117698" cy="2190750"/>
            <a:chOff x="13150" y="2952750"/>
            <a:chExt cx="9117698" cy="2190750"/>
          </a:xfrm>
        </p:grpSpPr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39544" l="0" r="0" t="0"/>
            <a:stretch/>
          </p:blipFill>
          <p:spPr>
            <a:xfrm>
              <a:off x="4447625" y="3118200"/>
              <a:ext cx="4683223" cy="202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/>
            </a:blip>
            <a:srcRect b="34606" l="0" r="0" t="0"/>
            <a:stretch/>
          </p:blipFill>
          <p:spPr>
            <a:xfrm>
              <a:off x="13150" y="2952750"/>
              <a:ext cx="4683223" cy="219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3"/>
          <p:cNvSpPr/>
          <p:nvPr/>
        </p:nvSpPr>
        <p:spPr>
          <a:xfrm>
            <a:off x="6691796" y="-1501056"/>
            <a:ext cx="4248600" cy="4248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129229" y="1688319"/>
            <a:ext cx="4248600" cy="4248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 b="24290" l="9549" r="9314" t="5588"/>
          <a:stretch/>
        </p:blipFill>
        <p:spPr>
          <a:xfrm>
            <a:off x="13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/>
          <p:nvPr/>
        </p:nvSpPr>
        <p:spPr>
          <a:xfrm>
            <a:off x="4874612" y="566775"/>
            <a:ext cx="5174100" cy="5174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-1669402" y="-1628278"/>
            <a:ext cx="3372300" cy="3372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2572806" y="423849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hasCustomPrompt="1" type="title"/>
          </p:nvPr>
        </p:nvSpPr>
        <p:spPr>
          <a:xfrm>
            <a:off x="713213" y="34649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/>
          <p:nvPr>
            <p:ph idx="1" type="subTitle"/>
          </p:nvPr>
        </p:nvSpPr>
        <p:spPr>
          <a:xfrm>
            <a:off x="713225" y="4239575"/>
            <a:ext cx="3303300" cy="33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hasCustomPrompt="1" idx="2" type="title"/>
          </p:nvPr>
        </p:nvSpPr>
        <p:spPr>
          <a:xfrm>
            <a:off x="713225" y="51348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1"/>
          <p:cNvSpPr txBox="1"/>
          <p:nvPr>
            <p:ph idx="3" type="subTitle"/>
          </p:nvPr>
        </p:nvSpPr>
        <p:spPr>
          <a:xfrm>
            <a:off x="713225" y="1288425"/>
            <a:ext cx="3303300" cy="33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hasCustomPrompt="1" idx="4" type="title"/>
          </p:nvPr>
        </p:nvSpPr>
        <p:spPr>
          <a:xfrm>
            <a:off x="713213" y="1989346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1"/>
          <p:cNvSpPr txBox="1"/>
          <p:nvPr>
            <p:ph idx="5" type="subTitle"/>
          </p:nvPr>
        </p:nvSpPr>
        <p:spPr>
          <a:xfrm>
            <a:off x="713225" y="2763998"/>
            <a:ext cx="3303300" cy="33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9" name="Google Shape;269;p21"/>
          <p:cNvGrpSpPr/>
          <p:nvPr/>
        </p:nvGrpSpPr>
        <p:grpSpPr>
          <a:xfrm>
            <a:off x="-1022435" y="4829212"/>
            <a:ext cx="11188876" cy="958388"/>
            <a:chOff x="2" y="4185112"/>
            <a:chExt cx="11188876" cy="958388"/>
          </a:xfrm>
        </p:grpSpPr>
        <p:pic>
          <p:nvPicPr>
            <p:cNvPr id="270" name="Google Shape;27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-1217675" y="-1073292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4358818" y="1245516"/>
            <a:ext cx="5233500" cy="52335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713219" y="539500"/>
            <a:ext cx="3747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7" name="Google Shape;277;p22"/>
          <p:cNvSpPr txBox="1"/>
          <p:nvPr>
            <p:ph idx="1" type="subTitle"/>
          </p:nvPr>
        </p:nvSpPr>
        <p:spPr>
          <a:xfrm>
            <a:off x="713272" y="1674400"/>
            <a:ext cx="35127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22"/>
          <p:cNvSpPr txBox="1"/>
          <p:nvPr/>
        </p:nvSpPr>
        <p:spPr>
          <a:xfrm>
            <a:off x="713250" y="3641900"/>
            <a:ext cx="3512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0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50" y="3676737"/>
            <a:ext cx="427550" cy="1194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2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81" name="Google Shape;28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>
            <a:off x="-1711300" y="2571750"/>
            <a:ext cx="3159600" cy="3159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7798200" y="1582025"/>
            <a:ext cx="2457600" cy="2457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2992213" y="-2389075"/>
            <a:ext cx="3159600" cy="3159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4776" y="3574972"/>
            <a:ext cx="9040551" cy="2076606"/>
            <a:chOff x="44776" y="3574972"/>
            <a:chExt cx="9040551" cy="2076606"/>
          </a:xfrm>
        </p:grpSpPr>
        <p:pic>
          <p:nvPicPr>
            <p:cNvPr id="289" name="Google Shape;289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03500" y="3832390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750" y="4108353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76" y="3666429"/>
              <a:ext cx="383275" cy="137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690" y="3574972"/>
              <a:ext cx="584638" cy="154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23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94" name="Google Shape;29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-258696" y="3499258"/>
            <a:ext cx="2094900" cy="2094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7566199" y="1117123"/>
            <a:ext cx="2571900" cy="2571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2851800" y="-1987349"/>
            <a:ext cx="3440400" cy="3440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1229025" y="-1208090"/>
            <a:ext cx="11593825" cy="7566938"/>
            <a:chOff x="-1229025" y="-1208090"/>
            <a:chExt cx="11593825" cy="7566938"/>
          </a:xfrm>
        </p:grpSpPr>
        <p:sp>
          <p:nvSpPr>
            <p:cNvPr id="30" name="Google Shape;30;p4"/>
            <p:cNvSpPr/>
            <p:nvPr/>
          </p:nvSpPr>
          <p:spPr>
            <a:xfrm>
              <a:off x="547425" y="3915948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921900" y="1405073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229025" y="-1208090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074050" y="1207475"/>
            <a:ext cx="49959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078" y="4001116"/>
            <a:ext cx="335000" cy="935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4"/>
          <p:cNvGrpSpPr/>
          <p:nvPr/>
        </p:nvGrpSpPr>
        <p:grpSpPr>
          <a:xfrm>
            <a:off x="22100" y="3422401"/>
            <a:ext cx="9097209" cy="2858349"/>
            <a:chOff x="22100" y="3422401"/>
            <a:chExt cx="9097209" cy="2858349"/>
          </a:xfrm>
        </p:grpSpPr>
        <p:pic>
          <p:nvPicPr>
            <p:cNvPr id="37" name="Google Shape;3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51066" y="3588927"/>
              <a:ext cx="568243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491" y="4241376"/>
              <a:ext cx="771972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00" y="3422401"/>
              <a:ext cx="335005" cy="20393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4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41" name="Google Shape;4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54" name="Google Shape;54;p5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55" name="Google Shape;5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5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8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5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58" name="Google Shape;5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5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2" r="20175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" name="Google Shape;60;p5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61" name="Google Shape;61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3797115" y="4258333"/>
            <a:ext cx="1549800" cy="15498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293" y="4266822"/>
            <a:ext cx="298675" cy="83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59251" y="3538102"/>
            <a:ext cx="9059226" cy="1998445"/>
            <a:chOff x="59251" y="3538102"/>
            <a:chExt cx="9059226" cy="1998445"/>
          </a:xfrm>
        </p:grpSpPr>
        <p:pic>
          <p:nvPicPr>
            <p:cNvPr id="69" name="Google Shape;6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2652" y="4014022"/>
              <a:ext cx="575825" cy="152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51" y="3538102"/>
              <a:ext cx="456744" cy="1639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" name="Google Shape;71;p6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72" name="Google Shape;72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6"/>
          <p:cNvSpPr/>
          <p:nvPr/>
        </p:nvSpPr>
        <p:spPr>
          <a:xfrm>
            <a:off x="-386050" y="1586526"/>
            <a:ext cx="1140300" cy="1140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" type="subTitle"/>
          </p:nvPr>
        </p:nvSpPr>
        <p:spPr>
          <a:xfrm>
            <a:off x="713225" y="14226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9" name="Google Shape;79;p7"/>
          <p:cNvSpPr/>
          <p:nvPr>
            <p:ph idx="2" type="pic"/>
          </p:nvPr>
        </p:nvSpPr>
        <p:spPr>
          <a:xfrm>
            <a:off x="5643725" y="539550"/>
            <a:ext cx="27870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7"/>
          <p:cNvSpPr/>
          <p:nvPr/>
        </p:nvSpPr>
        <p:spPr>
          <a:xfrm>
            <a:off x="3899651" y="4286449"/>
            <a:ext cx="1933800" cy="19338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-573645" y="3665697"/>
            <a:ext cx="2574300" cy="257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802228" y="-218925"/>
            <a:ext cx="3257100" cy="32571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84" name="Google Shape;8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grpSp>
        <p:nvGrpSpPr>
          <p:cNvPr id="89" name="Google Shape;89;p8"/>
          <p:cNvGrpSpPr/>
          <p:nvPr/>
        </p:nvGrpSpPr>
        <p:grpSpPr>
          <a:xfrm>
            <a:off x="-870035" y="5023312"/>
            <a:ext cx="11188876" cy="958388"/>
            <a:chOff x="2" y="4185112"/>
            <a:chExt cx="11188876" cy="958388"/>
          </a:xfrm>
        </p:grpSpPr>
        <p:pic>
          <p:nvPicPr>
            <p:cNvPr id="90" name="Google Shape;9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97" name="Google Shape;9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>
            <p:ph idx="2" type="pic"/>
          </p:nvPr>
        </p:nvSpPr>
        <p:spPr>
          <a:xfrm>
            <a:off x="0" y="-4850"/>
            <a:ext cx="9144000" cy="51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5"/>
          <p:cNvGrpSpPr/>
          <p:nvPr/>
        </p:nvGrpSpPr>
        <p:grpSpPr>
          <a:xfrm>
            <a:off x="3661000" y="2613100"/>
            <a:ext cx="3502569" cy="1957500"/>
            <a:chOff x="3661000" y="2613100"/>
            <a:chExt cx="3502569" cy="1957500"/>
          </a:xfrm>
        </p:grpSpPr>
        <p:pic>
          <p:nvPicPr>
            <p:cNvPr id="306" name="Google Shape;30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40500" y="3109600"/>
              <a:ext cx="523069" cy="146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1000" y="2613100"/>
              <a:ext cx="672800" cy="1879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25"/>
          <p:cNvGrpSpPr/>
          <p:nvPr/>
        </p:nvGrpSpPr>
        <p:grpSpPr>
          <a:xfrm>
            <a:off x="0" y="1768513"/>
            <a:ext cx="9144001" cy="3884363"/>
            <a:chOff x="0" y="1768513"/>
            <a:chExt cx="9144001" cy="3884363"/>
          </a:xfrm>
        </p:grpSpPr>
        <p:pic>
          <p:nvPicPr>
            <p:cNvPr id="309" name="Google Shape;30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768513"/>
              <a:ext cx="1254528" cy="3314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5"/>
            <p:cNvPicPr preferRelativeResize="0"/>
            <p:nvPr/>
          </p:nvPicPr>
          <p:blipFill rotWithShape="1">
            <a:blip r:embed="rId5">
              <a:alphaModFix/>
            </a:blip>
            <a:srcRect b="58168" l="37830" r="0" t="-50"/>
            <a:stretch/>
          </p:blipFill>
          <p:spPr>
            <a:xfrm>
              <a:off x="3459250" y="2913400"/>
              <a:ext cx="5684751" cy="273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25"/>
          <p:cNvGrpSpPr/>
          <p:nvPr/>
        </p:nvGrpSpPr>
        <p:grpSpPr>
          <a:xfrm>
            <a:off x="-1022435" y="4489912"/>
            <a:ext cx="11188876" cy="958388"/>
            <a:chOff x="2" y="4185112"/>
            <a:chExt cx="11188876" cy="958388"/>
          </a:xfrm>
        </p:grpSpPr>
        <p:pic>
          <p:nvPicPr>
            <p:cNvPr id="312" name="Google Shape;31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25"/>
          <p:cNvSpPr txBox="1"/>
          <p:nvPr>
            <p:ph type="ctrTitle"/>
          </p:nvPr>
        </p:nvSpPr>
        <p:spPr>
          <a:xfrm>
            <a:off x="1714800" y="684200"/>
            <a:ext cx="5714400" cy="9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Slab"/>
                <a:ea typeface="Roboto Slab"/>
                <a:cs typeface="Roboto Slab"/>
                <a:sym typeface="Roboto Slab"/>
              </a:rPr>
              <a:t>OpenPilot</a:t>
            </a:r>
            <a:endParaRPr sz="6000"/>
          </a:p>
        </p:txBody>
      </p:sp>
      <p:sp>
        <p:nvSpPr>
          <p:cNvPr id="316" name="Google Shape;316;p25"/>
          <p:cNvSpPr txBox="1"/>
          <p:nvPr>
            <p:ph idx="1" type="subTitle"/>
          </p:nvPr>
        </p:nvSpPr>
        <p:spPr>
          <a:xfrm>
            <a:off x="3273896" y="1768525"/>
            <a:ext cx="25962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Architecture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5"/>
          <p:cNvPicPr preferRelativeResize="0"/>
          <p:nvPr/>
        </p:nvPicPr>
        <p:blipFill rotWithShape="1">
          <a:blip r:embed="rId7">
            <a:alphaModFix/>
          </a:blip>
          <a:srcRect b="0" l="49" r="49" t="0"/>
          <a:stretch/>
        </p:blipFill>
        <p:spPr>
          <a:xfrm>
            <a:off x="198150" y="2698400"/>
            <a:ext cx="4911048" cy="24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4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78" y="3252762"/>
            <a:ext cx="1250685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487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1964450" y="1572600"/>
            <a:ext cx="46107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78" y="3252762"/>
            <a:ext cx="1250685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/>
          <p:nvPr/>
        </p:nvSpPr>
        <p:spPr>
          <a:xfrm>
            <a:off x="-1190226" y="1758649"/>
            <a:ext cx="2081700" cy="20817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 txBox="1"/>
          <p:nvPr>
            <p:ph type="title"/>
          </p:nvPr>
        </p:nvSpPr>
        <p:spPr>
          <a:xfrm>
            <a:off x="720038" y="267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 txBox="1"/>
          <p:nvPr/>
        </p:nvSpPr>
        <p:spPr>
          <a:xfrm>
            <a:off x="-525425" y="840350"/>
            <a:ext cx="33234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Sensors and Actuators Management Services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3162275" y="1012100"/>
            <a:ext cx="2685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Neural Network Runners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1500" y="2839725"/>
            <a:ext cx="26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Localization and Calibration Services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6781625" y="1052610"/>
            <a:ext cx="1757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Controls</a:t>
            </a:r>
            <a:endParaRPr b="1"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6436750" y="2941125"/>
            <a:ext cx="26484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System, Logging, and Miscellaneous Services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485750" y="1559113"/>
            <a:ext cx="1757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Boardd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Camerad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sensord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3134625" y="1571125"/>
            <a:ext cx="2421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modeld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dmonitoringmodeld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Dmonitoringd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485750" y="3520033"/>
            <a:ext cx="1757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Ubloxd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Locationd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Calibrationd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paramsd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torqued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6781625" y="1559113"/>
            <a:ext cx="17571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Radard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Plannerd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controlsd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6781625" y="3511175"/>
            <a:ext cx="2244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Manager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Thermald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loggerd/logcatd/proclogd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Athenad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ui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7799702" y="-1108257"/>
            <a:ext cx="2685600" cy="2685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3134625" y="29183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Navigation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3693450" y="3520033"/>
            <a:ext cx="1757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navd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map_renderer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System Evolve</a:t>
            </a:r>
            <a:endParaRPr/>
          </a:p>
        </p:txBody>
      </p:sp>
      <p:sp>
        <p:nvSpPr>
          <p:cNvPr id="458" name="Google Shape;458;p38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>
            <p:ph type="title"/>
          </p:nvPr>
        </p:nvSpPr>
        <p:spPr>
          <a:xfrm>
            <a:off x="713225" y="445025"/>
            <a:ext cx="612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System Evolve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9"/>
          <p:cNvSpPr txBox="1"/>
          <p:nvPr>
            <p:ph idx="1" type="subTitle"/>
          </p:nvPr>
        </p:nvSpPr>
        <p:spPr>
          <a:xfrm>
            <a:off x="713225" y="14226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development of </a:t>
            </a:r>
            <a:r>
              <a:rPr lang="en"/>
              <a:t>OpenPilot’s</a:t>
            </a:r>
            <a:r>
              <a:rPr lang="en"/>
              <a:t> driver assistance system has been largely driven by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Community Contributions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 Collection and Analysis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Machine Learning and AI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Software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925" y="1487500"/>
            <a:ext cx="3253550" cy="21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and Dataflow</a:t>
            </a:r>
            <a:endParaRPr/>
          </a:p>
        </p:txBody>
      </p:sp>
      <p:sp>
        <p:nvSpPr>
          <p:cNvPr id="471" name="Google Shape;471;p40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And Dataflow</a:t>
            </a:r>
            <a:endParaRPr/>
          </a:p>
        </p:txBody>
      </p:sp>
      <p:sp>
        <p:nvSpPr>
          <p:cNvPr id="477" name="Google Shape;477;p41"/>
          <p:cNvSpPr txBox="1"/>
          <p:nvPr>
            <p:ph idx="1" type="subTitle"/>
          </p:nvPr>
        </p:nvSpPr>
        <p:spPr>
          <a:xfrm>
            <a:off x="713225" y="14226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nterplay between hardware and software enables OpenPilot to provide an advanced level of driver assistance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Sensors and Input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 Processing and Decision Making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Actuation and Control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Feedback Lo</a:t>
            </a:r>
            <a:r>
              <a:rPr lang="en"/>
              <a:t>op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 Interaction: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044" r="27039" t="0"/>
          <a:stretch/>
        </p:blipFill>
        <p:spPr>
          <a:xfrm>
            <a:off x="5643725" y="539550"/>
            <a:ext cx="2787000" cy="40644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 In OpenPilot </a:t>
            </a:r>
            <a:endParaRPr/>
          </a:p>
        </p:txBody>
      </p:sp>
      <p:sp>
        <p:nvSpPr>
          <p:cNvPr id="484" name="Google Shape;484;p42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/>
          <p:nvPr>
            <p:ph type="title"/>
          </p:nvPr>
        </p:nvSpPr>
        <p:spPr>
          <a:xfrm>
            <a:off x="643800" y="354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3"/>
          <p:cNvSpPr txBox="1"/>
          <p:nvPr>
            <p:ph idx="1" type="subTitle"/>
          </p:nvPr>
        </p:nvSpPr>
        <p:spPr>
          <a:xfrm>
            <a:off x="1322627" y="1588525"/>
            <a:ext cx="22818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eceives data from multiple sensors simultaneously, including cameras, LiDAR, radar, and GNSS receivers.</a:t>
            </a:r>
            <a:endParaRPr/>
          </a:p>
        </p:txBody>
      </p:sp>
      <p:sp>
        <p:nvSpPr>
          <p:cNvPr id="491" name="Google Shape;491;p43"/>
          <p:cNvSpPr txBox="1"/>
          <p:nvPr>
            <p:ph idx="2" type="subTitle"/>
          </p:nvPr>
        </p:nvSpPr>
        <p:spPr>
          <a:xfrm>
            <a:off x="5757478" y="3366513"/>
            <a:ext cx="27798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perception and localization modules involve computationally intensive tasks. Concurrency is utilized to distribute these tasks across multiple threads </a:t>
            </a:r>
            <a:endParaRPr/>
          </a:p>
        </p:txBody>
      </p:sp>
      <p:sp>
        <p:nvSpPr>
          <p:cNvPr id="492" name="Google Shape;492;p43"/>
          <p:cNvSpPr txBox="1"/>
          <p:nvPr>
            <p:ph idx="3" type="subTitle"/>
          </p:nvPr>
        </p:nvSpPr>
        <p:spPr>
          <a:xfrm>
            <a:off x="1308550" y="3297150"/>
            <a:ext cx="23589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sensor data and making control decisions is done concurrently,</a:t>
            </a:r>
            <a:r>
              <a:rPr lang="en"/>
              <a:t>, enabling the system to react swiftly to dynamic changes in the environment.</a:t>
            </a:r>
            <a:endParaRPr/>
          </a:p>
        </p:txBody>
      </p:sp>
      <p:sp>
        <p:nvSpPr>
          <p:cNvPr id="493" name="Google Shape;493;p43"/>
          <p:cNvSpPr txBox="1"/>
          <p:nvPr>
            <p:ph idx="7" type="subTitle"/>
          </p:nvPr>
        </p:nvSpPr>
        <p:spPr>
          <a:xfrm>
            <a:off x="1322613" y="1066575"/>
            <a:ext cx="26631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Sensor Data Processing</a:t>
            </a:r>
            <a:endParaRPr/>
          </a:p>
        </p:txBody>
      </p:sp>
      <p:sp>
        <p:nvSpPr>
          <p:cNvPr id="494" name="Google Shape;494;p43"/>
          <p:cNvSpPr txBox="1"/>
          <p:nvPr>
            <p:ph idx="8" type="subTitle"/>
          </p:nvPr>
        </p:nvSpPr>
        <p:spPr>
          <a:xfrm>
            <a:off x="5757468" y="2851978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Efficiency</a:t>
            </a:r>
            <a:endParaRPr/>
          </a:p>
        </p:txBody>
      </p:sp>
      <p:sp>
        <p:nvSpPr>
          <p:cNvPr id="495" name="Google Shape;495;p43"/>
          <p:cNvSpPr txBox="1"/>
          <p:nvPr>
            <p:ph idx="13" type="subTitle"/>
          </p:nvPr>
        </p:nvSpPr>
        <p:spPr>
          <a:xfrm>
            <a:off x="1322613" y="2851975"/>
            <a:ext cx="19860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Control</a:t>
            </a:r>
            <a:endParaRPr/>
          </a:p>
        </p:txBody>
      </p:sp>
      <p:grpSp>
        <p:nvGrpSpPr>
          <p:cNvPr id="496" name="Google Shape;496;p43"/>
          <p:cNvGrpSpPr/>
          <p:nvPr/>
        </p:nvGrpSpPr>
        <p:grpSpPr>
          <a:xfrm>
            <a:off x="3838108" y="1386753"/>
            <a:ext cx="1421889" cy="1020603"/>
            <a:chOff x="5190863" y="2824811"/>
            <a:chExt cx="1544860" cy="1108869"/>
          </a:xfrm>
        </p:grpSpPr>
        <p:grpSp>
          <p:nvGrpSpPr>
            <p:cNvPr id="497" name="Google Shape;497;p43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98" name="Google Shape;498;p43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99" name="Google Shape;499;p43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43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1" name="Google Shape;501;p43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3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03" name="Google Shape;503;p43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04" name="Google Shape;504;p43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43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6" name="Google Shape;506;p43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7" name="Google Shape;507;p43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8" name="Google Shape;508;p43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09" name="Google Shape;509;p43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10" name="Google Shape;510;p43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11" name="Google Shape;511;p43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43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3" name="Google Shape;513;p43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4" name="Google Shape;514;p43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43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16" name="Google Shape;516;p43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7" name="Google Shape;517;p43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18" name="Google Shape;518;p43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43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20" name="Google Shape;520;p43"/>
          <p:cNvGrpSpPr/>
          <p:nvPr/>
        </p:nvGrpSpPr>
        <p:grpSpPr>
          <a:xfrm>
            <a:off x="3909233" y="3146078"/>
            <a:ext cx="1421889" cy="1020603"/>
            <a:chOff x="5190863" y="2824811"/>
            <a:chExt cx="1544860" cy="1108869"/>
          </a:xfrm>
        </p:grpSpPr>
        <p:grpSp>
          <p:nvGrpSpPr>
            <p:cNvPr id="521" name="Google Shape;521;p43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522" name="Google Shape;522;p43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523" name="Google Shape;523;p43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rect b="b" l="l" r="r" t="t"/>
                  <a:pathLst>
                    <a:path extrusionOk="0"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43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rect b="b" l="l" r="r" t="t"/>
                  <a:pathLst>
                    <a:path extrusionOk="0"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5" name="Google Shape;525;p43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43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27" name="Google Shape;527;p43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28" name="Google Shape;528;p43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rect b="b" l="l" r="r" t="t"/>
                  <a:pathLst>
                    <a:path extrusionOk="0"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43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rect b="b" l="l" r="r" t="t"/>
                  <a:pathLst>
                    <a:path extrusionOk="0"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0" name="Google Shape;530;p43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43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43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33" name="Google Shape;533;p43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34" name="Google Shape;534;p43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35" name="Google Shape;535;p43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rect b="b" l="l" r="r" t="t"/>
                    <a:pathLst>
                      <a:path extrusionOk="0"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6" name="Google Shape;536;p43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rect b="b" l="l" r="r" t="t"/>
                    <a:pathLst>
                      <a:path extrusionOk="0"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7" name="Google Shape;537;p43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rect b="b" l="l" r="r" t="t"/>
                  <a:pathLst>
                    <a:path extrusionOk="0"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8" name="Google Shape;538;p43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43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40" name="Google Shape;540;p43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1" name="Google Shape;541;p43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42" name="Google Shape;542;p43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rect b="b" l="l" r="r" t="t"/>
                  <a:pathLst>
                    <a:path extrusionOk="0"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43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rect b="b" l="l" r="r" t="t"/>
                  <a:pathLst>
                    <a:path extrusionOk="0"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44" name="Google Shape;544;p43"/>
          <p:cNvSpPr txBox="1"/>
          <p:nvPr>
            <p:ph idx="9" type="subTitle"/>
          </p:nvPr>
        </p:nvSpPr>
        <p:spPr>
          <a:xfrm>
            <a:off x="5757463" y="926888"/>
            <a:ext cx="2104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MSGQ for IPC</a:t>
            </a:r>
            <a:endParaRPr/>
          </a:p>
        </p:txBody>
      </p:sp>
      <p:sp>
        <p:nvSpPr>
          <p:cNvPr id="545" name="Google Shape;545;p43"/>
          <p:cNvSpPr txBox="1"/>
          <p:nvPr>
            <p:ph idx="5" type="subTitle"/>
          </p:nvPr>
        </p:nvSpPr>
        <p:spPr>
          <a:xfrm>
            <a:off x="5757475" y="1437450"/>
            <a:ext cx="27255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lock free single producer multi consumer message queue. Uses a ring buffer in shared memory to efficiently read and write data for Inter Process Communication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>
            <p:ph type="title"/>
          </p:nvPr>
        </p:nvSpPr>
        <p:spPr>
          <a:xfrm>
            <a:off x="720000" y="302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3" name="Google Shape;323;p26"/>
          <p:cNvSpPr txBox="1"/>
          <p:nvPr>
            <p:ph idx="4" type="title"/>
          </p:nvPr>
        </p:nvSpPr>
        <p:spPr>
          <a:xfrm>
            <a:off x="667826" y="1797162"/>
            <a:ext cx="6741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</a:t>
            </a:r>
            <a:r>
              <a:rPr lang="en" sz="2700"/>
              <a:t>2</a:t>
            </a:r>
            <a:endParaRPr sz="2700"/>
          </a:p>
        </p:txBody>
      </p:sp>
      <p:sp>
        <p:nvSpPr>
          <p:cNvPr id="324" name="Google Shape;324;p26"/>
          <p:cNvSpPr txBox="1"/>
          <p:nvPr>
            <p:ph idx="1" type="subTitle"/>
          </p:nvPr>
        </p:nvSpPr>
        <p:spPr>
          <a:xfrm>
            <a:off x="1477685" y="1042049"/>
            <a:ext cx="2408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5" name="Google Shape;325;p26"/>
          <p:cNvSpPr txBox="1"/>
          <p:nvPr>
            <p:ph idx="8" type="subTitle"/>
          </p:nvPr>
        </p:nvSpPr>
        <p:spPr>
          <a:xfrm>
            <a:off x="1477668" y="1767287"/>
            <a:ext cx="2408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 txBox="1"/>
          <p:nvPr>
            <p:ph idx="9" type="subTitle"/>
          </p:nvPr>
        </p:nvSpPr>
        <p:spPr>
          <a:xfrm>
            <a:off x="1477686" y="2435737"/>
            <a:ext cx="2408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>
            <p:ph idx="4" type="title"/>
          </p:nvPr>
        </p:nvSpPr>
        <p:spPr>
          <a:xfrm>
            <a:off x="667826" y="1108124"/>
            <a:ext cx="6741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01</a:t>
            </a:r>
            <a:endParaRPr sz="2700"/>
          </a:p>
        </p:txBody>
      </p:sp>
      <p:sp>
        <p:nvSpPr>
          <p:cNvPr id="329" name="Google Shape;329;p26"/>
          <p:cNvSpPr txBox="1"/>
          <p:nvPr>
            <p:ph idx="4" type="title"/>
          </p:nvPr>
        </p:nvSpPr>
        <p:spPr>
          <a:xfrm>
            <a:off x="667826" y="2474999"/>
            <a:ext cx="6741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03</a:t>
            </a:r>
            <a:endParaRPr sz="2700"/>
          </a:p>
        </p:txBody>
      </p:sp>
      <p:sp>
        <p:nvSpPr>
          <p:cNvPr id="330" name="Google Shape;330;p26"/>
          <p:cNvSpPr txBox="1"/>
          <p:nvPr>
            <p:ph idx="4" type="title"/>
          </p:nvPr>
        </p:nvSpPr>
        <p:spPr>
          <a:xfrm>
            <a:off x="667875" y="3152850"/>
            <a:ext cx="6741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04</a:t>
            </a:r>
            <a:endParaRPr sz="2600"/>
          </a:p>
        </p:txBody>
      </p:sp>
      <p:sp>
        <p:nvSpPr>
          <p:cNvPr id="331" name="Google Shape;331;p26"/>
          <p:cNvSpPr txBox="1"/>
          <p:nvPr>
            <p:ph idx="8" type="subTitle"/>
          </p:nvPr>
        </p:nvSpPr>
        <p:spPr>
          <a:xfrm>
            <a:off x="1477675" y="3000901"/>
            <a:ext cx="24084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 txBox="1"/>
          <p:nvPr>
            <p:ph idx="1" type="subTitle"/>
          </p:nvPr>
        </p:nvSpPr>
        <p:spPr>
          <a:xfrm>
            <a:off x="1477675" y="3829400"/>
            <a:ext cx="27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 txBox="1"/>
          <p:nvPr>
            <p:ph idx="9" type="subTitle"/>
          </p:nvPr>
        </p:nvSpPr>
        <p:spPr>
          <a:xfrm>
            <a:off x="5881075" y="925888"/>
            <a:ext cx="31902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System Evolves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 txBox="1"/>
          <p:nvPr>
            <p:ph idx="4" type="title"/>
          </p:nvPr>
        </p:nvSpPr>
        <p:spPr>
          <a:xfrm>
            <a:off x="667826" y="3914856"/>
            <a:ext cx="6711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05</a:t>
            </a:r>
            <a:endParaRPr sz="2600"/>
          </a:p>
        </p:txBody>
      </p:sp>
      <p:sp>
        <p:nvSpPr>
          <p:cNvPr id="335" name="Google Shape;335;p26"/>
          <p:cNvSpPr txBox="1"/>
          <p:nvPr>
            <p:ph idx="4" type="title"/>
          </p:nvPr>
        </p:nvSpPr>
        <p:spPr>
          <a:xfrm>
            <a:off x="5127876" y="1090244"/>
            <a:ext cx="6711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06</a:t>
            </a:r>
            <a:endParaRPr sz="2600"/>
          </a:p>
        </p:txBody>
      </p:sp>
      <p:sp>
        <p:nvSpPr>
          <p:cNvPr id="336" name="Google Shape;336;p26"/>
          <p:cNvSpPr txBox="1"/>
          <p:nvPr>
            <p:ph idx="4" type="title"/>
          </p:nvPr>
        </p:nvSpPr>
        <p:spPr>
          <a:xfrm>
            <a:off x="5126376" y="3168615"/>
            <a:ext cx="6711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09</a:t>
            </a:r>
            <a:endParaRPr sz="2600"/>
          </a:p>
        </p:txBody>
      </p:sp>
      <p:sp>
        <p:nvSpPr>
          <p:cNvPr id="337" name="Google Shape;337;p26"/>
          <p:cNvSpPr txBox="1"/>
          <p:nvPr>
            <p:ph idx="1" type="subTitle"/>
          </p:nvPr>
        </p:nvSpPr>
        <p:spPr>
          <a:xfrm>
            <a:off x="5881075" y="1694650"/>
            <a:ext cx="3038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and Dataflow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 txBox="1"/>
          <p:nvPr>
            <p:ph idx="8" type="subTitle"/>
          </p:nvPr>
        </p:nvSpPr>
        <p:spPr>
          <a:xfrm>
            <a:off x="5882675" y="2309213"/>
            <a:ext cx="31449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</a:t>
            </a:r>
            <a:r>
              <a:rPr lang="en"/>
              <a:t>ncurrency in OpenPilot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"/>
          <p:cNvSpPr txBox="1"/>
          <p:nvPr>
            <p:ph idx="4" type="title"/>
          </p:nvPr>
        </p:nvSpPr>
        <p:spPr>
          <a:xfrm>
            <a:off x="5129475" y="2479103"/>
            <a:ext cx="6711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08</a:t>
            </a:r>
            <a:endParaRPr sz="2600"/>
          </a:p>
        </p:txBody>
      </p:sp>
      <p:sp>
        <p:nvSpPr>
          <p:cNvPr id="340" name="Google Shape;340;p26"/>
          <p:cNvSpPr txBox="1"/>
          <p:nvPr>
            <p:ph idx="4" type="title"/>
          </p:nvPr>
        </p:nvSpPr>
        <p:spPr>
          <a:xfrm>
            <a:off x="5126375" y="1792450"/>
            <a:ext cx="6741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07</a:t>
            </a:r>
            <a:endParaRPr sz="2700"/>
          </a:p>
        </p:txBody>
      </p:sp>
      <p:sp>
        <p:nvSpPr>
          <p:cNvPr id="341" name="Google Shape;341;p26"/>
          <p:cNvSpPr txBox="1"/>
          <p:nvPr>
            <p:ph idx="8" type="subTitle"/>
          </p:nvPr>
        </p:nvSpPr>
        <p:spPr>
          <a:xfrm>
            <a:off x="5879575" y="2993722"/>
            <a:ext cx="23979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for Developers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 txBox="1"/>
          <p:nvPr>
            <p:ph idx="4" type="title"/>
          </p:nvPr>
        </p:nvSpPr>
        <p:spPr>
          <a:xfrm>
            <a:off x="5126376" y="3899090"/>
            <a:ext cx="6711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10</a:t>
            </a:r>
            <a:endParaRPr sz="2600"/>
          </a:p>
        </p:txBody>
      </p:sp>
      <p:sp>
        <p:nvSpPr>
          <p:cNvPr id="343" name="Google Shape;343;p26"/>
          <p:cNvSpPr txBox="1"/>
          <p:nvPr>
            <p:ph idx="8" type="subTitle"/>
          </p:nvPr>
        </p:nvSpPr>
        <p:spPr>
          <a:xfrm>
            <a:off x="5879575" y="3817350"/>
            <a:ext cx="23979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4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for Developers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for Developers</a:t>
            </a:r>
            <a:endParaRPr/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713225" y="18873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Role Specialization and Collaboration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Modular Architecture and Scalability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Safety and Quality Prioritization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Contribution Guidelines and Best Practices</a:t>
            </a:r>
            <a:endParaRPr/>
          </a:p>
        </p:txBody>
      </p:sp>
      <p:sp>
        <p:nvSpPr>
          <p:cNvPr id="558" name="Google Shape;558;p45"/>
          <p:cNvSpPr/>
          <p:nvPr>
            <p:ph idx="2" type="pic"/>
          </p:nvPr>
        </p:nvSpPr>
        <p:spPr>
          <a:xfrm>
            <a:off x="5643725" y="539550"/>
            <a:ext cx="2787000" cy="4064400"/>
          </a:xfrm>
          <a:prstGeom prst="roundRect">
            <a:avLst>
              <a:gd fmla="val 16667" name="adj"/>
            </a:avLst>
          </a:prstGeom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 for </a:t>
            </a:r>
            <a:r>
              <a:rPr lang="en"/>
              <a:t>Developers</a:t>
            </a:r>
            <a:endParaRPr/>
          </a:p>
        </p:txBody>
      </p:sp>
      <p:sp>
        <p:nvSpPr>
          <p:cNvPr id="564" name="Google Shape;564;p46"/>
          <p:cNvSpPr txBox="1"/>
          <p:nvPr>
            <p:ph idx="1" type="subTitle"/>
          </p:nvPr>
        </p:nvSpPr>
        <p:spPr>
          <a:xfrm>
            <a:off x="1011975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Specialization of Roles and Collaboration: Developers play specific roles and It's vital to understand each role within the ecosystem for smooth integration and peak performance.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6"/>
          <p:cNvSpPr txBox="1"/>
          <p:nvPr>
            <p:ph idx="2" type="subTitle"/>
          </p:nvPr>
        </p:nvSpPr>
        <p:spPr>
          <a:xfrm>
            <a:off x="5116728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modular architecture encourages enhancements and the addition of new features. As developers, It's important to make long-term architectural decisions that can accommodate future requirements.</a:t>
            </a:r>
            <a:endParaRPr/>
          </a:p>
        </p:txBody>
      </p:sp>
      <p:sp>
        <p:nvSpPr>
          <p:cNvPr id="566" name="Google Shape;566;p46"/>
          <p:cNvSpPr txBox="1"/>
          <p:nvPr>
            <p:ph idx="3" type="subTitle"/>
          </p:nvPr>
        </p:nvSpPr>
        <p:spPr>
          <a:xfrm>
            <a:off x="1011975" y="33826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is a </a:t>
            </a:r>
            <a:r>
              <a:rPr lang="en"/>
              <a:t>big</a:t>
            </a:r>
            <a:r>
              <a:rPr lang="en"/>
              <a:t> concern</a:t>
            </a:r>
            <a:r>
              <a:rPr lang="en"/>
              <a:t> in Openpilots’ system. Contributions should aim at refining the system and fixing bugs rather than introducing new features or UI design changes.</a:t>
            </a:r>
            <a:endParaRPr/>
          </a:p>
        </p:txBody>
      </p:sp>
      <p:sp>
        <p:nvSpPr>
          <p:cNvPr id="567" name="Google Shape;567;p46"/>
          <p:cNvSpPr txBox="1"/>
          <p:nvPr>
            <p:ph idx="4" type="subTitle"/>
          </p:nvPr>
        </p:nvSpPr>
        <p:spPr>
          <a:xfrm>
            <a:off x="5116728" y="341296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should steer clear of large pull requests without clear objectives, focusing instead on typo fixes, code cleanup, or porting car models</a:t>
            </a:r>
            <a:endParaRPr/>
          </a:p>
        </p:txBody>
      </p:sp>
      <p:sp>
        <p:nvSpPr>
          <p:cNvPr id="568" name="Google Shape;568;p46"/>
          <p:cNvSpPr txBox="1"/>
          <p:nvPr>
            <p:ph idx="5" type="subTitle"/>
          </p:nvPr>
        </p:nvSpPr>
        <p:spPr>
          <a:xfrm>
            <a:off x="1011975" y="1440850"/>
            <a:ext cx="32001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Specialization of Roles and Collaboration</a:t>
            </a:r>
            <a:endParaRPr sz="1700"/>
          </a:p>
        </p:txBody>
      </p:sp>
      <p:sp>
        <p:nvSpPr>
          <p:cNvPr id="569" name="Google Shape;569;p46"/>
          <p:cNvSpPr txBox="1"/>
          <p:nvPr>
            <p:ph idx="6" type="subTitle"/>
          </p:nvPr>
        </p:nvSpPr>
        <p:spPr>
          <a:xfrm>
            <a:off x="1011976" y="3003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Emphasis</a:t>
            </a:r>
            <a:r>
              <a:rPr lang="en"/>
              <a:t> on Safety</a:t>
            </a:r>
            <a:endParaRPr/>
          </a:p>
        </p:txBody>
      </p:sp>
      <p:sp>
        <p:nvSpPr>
          <p:cNvPr id="570" name="Google Shape;570;p46"/>
          <p:cNvSpPr txBox="1"/>
          <p:nvPr>
            <p:ph idx="7" type="subTitle"/>
          </p:nvPr>
        </p:nvSpPr>
        <p:spPr>
          <a:xfrm>
            <a:off x="5116730" y="14408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Architecture and Scalability</a:t>
            </a:r>
            <a:endParaRPr/>
          </a:p>
        </p:txBody>
      </p:sp>
      <p:sp>
        <p:nvSpPr>
          <p:cNvPr id="571" name="Google Shape;571;p46"/>
          <p:cNvSpPr txBox="1"/>
          <p:nvPr>
            <p:ph idx="8" type="subTitle"/>
          </p:nvPr>
        </p:nvSpPr>
        <p:spPr>
          <a:xfrm>
            <a:off x="5116725" y="3239263"/>
            <a:ext cx="40272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Guidelines and Best Practices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77" name="Google Shape;577;p47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/>
          <p:nvPr>
            <p:ph idx="6" type="subTitle"/>
          </p:nvPr>
        </p:nvSpPr>
        <p:spPr>
          <a:xfrm>
            <a:off x="1011976" y="28870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ahead of trends</a:t>
            </a:r>
            <a:endParaRPr/>
          </a:p>
        </p:txBody>
      </p:sp>
      <p:sp>
        <p:nvSpPr>
          <p:cNvPr id="583" name="Google Shape;58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ideas in market opportunity</a:t>
            </a:r>
            <a:endParaRPr/>
          </a:p>
        </p:txBody>
      </p:sp>
      <p:sp>
        <p:nvSpPr>
          <p:cNvPr id="584" name="Google Shape;584;p48"/>
          <p:cNvSpPr txBox="1"/>
          <p:nvPr>
            <p:ph idx="1" type="subTitle"/>
          </p:nvPr>
        </p:nvSpPr>
        <p:spPr>
          <a:xfrm>
            <a:off x="1011975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existing customer needs and identify gaps in the market to find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opportunities</a:t>
            </a:r>
            <a:endParaRPr/>
          </a:p>
        </p:txBody>
      </p:sp>
      <p:sp>
        <p:nvSpPr>
          <p:cNvPr id="585" name="Google Shape;585;p48"/>
          <p:cNvSpPr txBox="1"/>
          <p:nvPr>
            <p:ph idx="2" type="subTitle"/>
          </p:nvPr>
        </p:nvSpPr>
        <p:spPr>
          <a:xfrm>
            <a:off x="5116728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technology and customer feedback to come up with novel solutions that meet your customer’s demands or needs</a:t>
            </a:r>
            <a:endParaRPr/>
          </a:p>
        </p:txBody>
      </p:sp>
      <p:sp>
        <p:nvSpPr>
          <p:cNvPr id="586" name="Google Shape;586;p48"/>
          <p:cNvSpPr txBox="1"/>
          <p:nvPr>
            <p:ph idx="3" type="subTitle"/>
          </p:nvPr>
        </p:nvSpPr>
        <p:spPr>
          <a:xfrm>
            <a:off x="1011975" y="325861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 changes in the marketplace, such as shifts in consumer behavior or emerging technologies, to stay competitive and capitalize on new opportunities and trends</a:t>
            </a:r>
            <a:endParaRPr/>
          </a:p>
        </p:txBody>
      </p:sp>
      <p:sp>
        <p:nvSpPr>
          <p:cNvPr id="587" name="Google Shape;587;p48"/>
          <p:cNvSpPr txBox="1"/>
          <p:nvPr>
            <p:ph idx="4" type="subTitle"/>
          </p:nvPr>
        </p:nvSpPr>
        <p:spPr>
          <a:xfrm>
            <a:off x="5116728" y="325861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times of year when demand for certain products may spike, such as holidays or special occasions, and use these times to target customers or maximize sales</a:t>
            </a:r>
            <a:endParaRPr/>
          </a:p>
        </p:txBody>
      </p:sp>
      <p:sp>
        <p:nvSpPr>
          <p:cNvPr id="588" name="Google Shape;588;p48"/>
          <p:cNvSpPr txBox="1"/>
          <p:nvPr>
            <p:ph idx="5" type="subTitle"/>
          </p:nvPr>
        </p:nvSpPr>
        <p:spPr>
          <a:xfrm>
            <a:off x="1011976" y="1324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new markets</a:t>
            </a:r>
            <a:endParaRPr/>
          </a:p>
        </p:txBody>
      </p:sp>
      <p:sp>
        <p:nvSpPr>
          <p:cNvPr id="589" name="Google Shape;589;p48"/>
          <p:cNvSpPr txBox="1"/>
          <p:nvPr>
            <p:ph idx="7" type="subTitle"/>
          </p:nvPr>
        </p:nvSpPr>
        <p:spPr>
          <a:xfrm>
            <a:off x="5116705" y="1324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solutions</a:t>
            </a:r>
            <a:endParaRPr/>
          </a:p>
        </p:txBody>
      </p:sp>
      <p:sp>
        <p:nvSpPr>
          <p:cNvPr id="590" name="Google Shape;590;p48"/>
          <p:cNvSpPr txBox="1"/>
          <p:nvPr>
            <p:ph idx="8" type="subTitle"/>
          </p:nvPr>
        </p:nvSpPr>
        <p:spPr>
          <a:xfrm>
            <a:off x="5116705" y="28870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spikes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9" name="Google Shape;349;p27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78" y="3252762"/>
            <a:ext cx="1250686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8" name="Google Shape;358;p28"/>
          <p:cNvSpPr txBox="1"/>
          <p:nvPr>
            <p:ph idx="2" type="subTitle"/>
          </p:nvPr>
        </p:nvSpPr>
        <p:spPr>
          <a:xfrm>
            <a:off x="472250" y="1887700"/>
            <a:ext cx="34452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open-source driving assistant developed by Comma.AI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Enabling advanced features using machine learning to understand the road and how your car moves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9" name="Google Shape;359;p28"/>
          <p:cNvSpPr txBox="1"/>
          <p:nvPr>
            <p:ph idx="3" type="subTitle"/>
          </p:nvPr>
        </p:nvSpPr>
        <p:spPr>
          <a:xfrm>
            <a:off x="550775" y="1396025"/>
            <a:ext cx="2622900" cy="4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OpenPilot?</a:t>
            </a:r>
            <a:endParaRPr/>
          </a:p>
        </p:txBody>
      </p:sp>
      <p:pic>
        <p:nvPicPr>
          <p:cNvPr id="360" name="Google Shape;360;p28"/>
          <p:cNvPicPr preferRelativeResize="0"/>
          <p:nvPr/>
        </p:nvPicPr>
        <p:blipFill rotWithShape="1">
          <a:blip r:embed="rId3">
            <a:alphaModFix amt="80000"/>
          </a:blip>
          <a:srcRect b="-8003" l="-8003" r="0" t="0"/>
          <a:stretch/>
        </p:blipFill>
        <p:spPr>
          <a:xfrm>
            <a:off x="3824500" y="1296949"/>
            <a:ext cx="4699825" cy="25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idx="4294967295" type="title"/>
          </p:nvPr>
        </p:nvSpPr>
        <p:spPr>
          <a:xfrm>
            <a:off x="63838" y="1975200"/>
            <a:ext cx="27528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Activate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OpenPilot Software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6" name="Google Shape;366;p29"/>
          <p:cNvSpPr txBox="1"/>
          <p:nvPr>
            <p:ph idx="4294967295" type="title"/>
          </p:nvPr>
        </p:nvSpPr>
        <p:spPr>
          <a:xfrm>
            <a:off x="3131838" y="1975200"/>
            <a:ext cx="27528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Monitor 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Camera feed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7" name="Google Shape;367;p29"/>
          <p:cNvSpPr txBox="1"/>
          <p:nvPr>
            <p:ph idx="4294967295" type="title"/>
          </p:nvPr>
        </p:nvSpPr>
        <p:spPr>
          <a:xfrm>
            <a:off x="6091863" y="1975200"/>
            <a:ext cx="29883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Analyze Lane and calculate adjustments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8" name="Google Shape;368;p29"/>
          <p:cNvSpPr txBox="1"/>
          <p:nvPr>
            <p:ph idx="4294967295" type="title"/>
          </p:nvPr>
        </p:nvSpPr>
        <p:spPr>
          <a:xfrm>
            <a:off x="2107638" y="3089525"/>
            <a:ext cx="4928700" cy="17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Based on calculated data, adjust as necessary: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Speed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Vehicle Direction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2948034" y="2203075"/>
            <a:ext cx="333774" cy="251049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5623084" y="2203075"/>
            <a:ext cx="333774" cy="251049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035" y="716350"/>
            <a:ext cx="1091980" cy="10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638" y="459000"/>
            <a:ext cx="1390749" cy="13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775" y="805875"/>
            <a:ext cx="912950" cy="9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80" name="Google Shape;380;p30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78" y="3252762"/>
            <a:ext cx="1250685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>
            <p:ph idx="1" type="subTitle"/>
          </p:nvPr>
        </p:nvSpPr>
        <p:spPr>
          <a:xfrm>
            <a:off x="713225" y="14226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Automated Steering and Speed Control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Driver watch/Monitoring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 Positioning and Calibration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Strategizing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Assisted lane change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Software updates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89" name="Google Shape;389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977" r="25452" t="0"/>
          <a:stretch/>
        </p:blipFill>
        <p:spPr>
          <a:xfrm>
            <a:off x="5643725" y="539550"/>
            <a:ext cx="2787000" cy="4064400"/>
          </a:xfrm>
          <a:prstGeom prst="roundRect">
            <a:avLst>
              <a:gd fmla="val 16667" name="adj"/>
            </a:avLst>
          </a:prstGeom>
        </p:spPr>
      </p:pic>
      <p:grpSp>
        <p:nvGrpSpPr>
          <p:cNvPr id="390" name="Google Shape;390;p31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391" name="Google Shape;391;p31"/>
            <p:cNvPicPr preferRelativeResize="0"/>
            <p:nvPr/>
          </p:nvPicPr>
          <p:blipFill rotWithShape="1">
            <a:blip r:embed="rId4">
              <a:alphaModFix/>
            </a:blip>
            <a:srcRect b="18066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2" name="Google Shape;392;p31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393" name="Google Shape;393;p31"/>
              <p:cNvPicPr preferRelativeResize="0"/>
              <p:nvPr/>
            </p:nvPicPr>
            <p:blipFill rotWithShape="1">
              <a:blip r:embed="rId5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31"/>
              <p:cNvPicPr preferRelativeResize="0"/>
              <p:nvPr/>
            </p:nvPicPr>
            <p:blipFill rotWithShape="1">
              <a:blip r:embed="rId6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01" name="Google Shape;401;p32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78" y="3252762"/>
            <a:ext cx="1250685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/>
          <p:nvPr>
            <p:ph type="title"/>
          </p:nvPr>
        </p:nvSpPr>
        <p:spPr>
          <a:xfrm>
            <a:off x="720000" y="356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 txBox="1"/>
          <p:nvPr>
            <p:ph idx="1" type="subTitle"/>
          </p:nvPr>
        </p:nvSpPr>
        <p:spPr>
          <a:xfrm>
            <a:off x="524800" y="1117655"/>
            <a:ext cx="4366800" cy="3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Sensors and cameras collect environment and driver data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Neural networks analyze for understanding and prediction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Planning services decide on steering, acceleration, and lane switching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Continuous action evaluation via sensors and cameras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Real-time model and decision adjustments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10" name="Google Shape;410;p3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062225" y="1349425"/>
            <a:ext cx="3930175" cy="21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nomous Driving Technology Pitch Deck by Slidesgo">
  <a:themeElements>
    <a:clrScheme name="Simple Light">
      <a:dk1>
        <a:srgbClr val="FFFFFF"/>
      </a:dk1>
      <a:lt1>
        <a:srgbClr val="131524"/>
      </a:lt1>
      <a:dk2>
        <a:srgbClr val="F47065"/>
      </a:dk2>
      <a:lt2>
        <a:srgbClr val="FBCAC4"/>
      </a:lt2>
      <a:accent1>
        <a:srgbClr val="7191D2"/>
      </a:accent1>
      <a:accent2>
        <a:srgbClr val="594DAA"/>
      </a:accent2>
      <a:accent3>
        <a:srgbClr val="1C2548"/>
      </a:accent3>
      <a:accent4>
        <a:srgbClr val="7740A4"/>
      </a:accent4>
      <a:accent5>
        <a:srgbClr val="754289"/>
      </a:accent5>
      <a:accent6>
        <a:srgbClr val="4024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